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Maven Pro" pitchFamily="2" charset="77"/>
      <p:regular r:id="rId43"/>
      <p:bold r:id="rId44"/>
    </p:embeddedFont>
    <p:embeddedFont>
      <p:font typeface="Nunito" pitchFamily="2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>
      <p:cViewPr varScale="1">
        <p:scale>
          <a:sx n="144" d="100"/>
          <a:sy n="144" d="100"/>
        </p:scale>
        <p:origin x="7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ef0604f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ef0604f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ef0604f9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ef0604f9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ef0604f9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ef0604f9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ef0604f9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ef0604f9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ef0604f9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ef0604f9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ef0604f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ef0604f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ef0604f9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ef0604f9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ef0604f9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ef0604f9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ef0604f9d_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ef0604f9d_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ef0604f9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ef0604f9d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ef0604f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ef0604f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f0604f9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f0604f9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ef0604f9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ef0604f9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ef0604f9d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ef0604f9d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ef0604f9d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ef0604f9d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ef0604f9d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ef0604f9d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ef0604f9d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ef0604f9d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ef0604f9d_4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ef0604f9d_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ef0604f9d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ef0604f9d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ef0604f9d_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ef0604f9d_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ef0604f9d_5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ef0604f9d_5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ef0604f9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ef0604f9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ef0604f9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ef0604f9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ef0604f9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6ef0604f9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ef0604f9d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ef0604f9d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ef0604f9d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ef0604f9d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ef0604f9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ef0604f9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ef0604f9d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ef0604f9d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ef0604f9d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ef0604f9d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ef0604f9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6ef0604f9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ef0604f9d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ef0604f9d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ef0604f9d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6ef0604f9d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f0604f9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f0604f9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ef0604f9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ef0604f9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ef0604f9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ef0604f9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ef0604f9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ef0604f9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ef0604f9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ef0604f9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ef0604f9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ef0604f9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ef0604f9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ef0604f9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gplookingglass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hurvar/bgp-parser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BGP anomalies identification and analysis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Semester Project Defence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13/02/2020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revised (I) </a:t>
            </a:r>
            <a:endParaRPr/>
          </a:p>
        </p:txBody>
      </p:sp>
      <p:sp>
        <p:nvSpPr>
          <p:cNvPr id="340" name="Google Shape;340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our java app to convert MRT dumps to csv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Fork libbgpdump command from Java and get its output as stream of lines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Remove IPV6 and other attributes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Write lines to csv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Parsing time reduced from 10 minutes to 5 even with single thread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Csv now smaller than initial dump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Instead of loading data with Java, use Postgres </a:t>
            </a:r>
            <a:r>
              <a:rPr lang="en" i="1"/>
              <a:t>copy</a:t>
            </a:r>
            <a:r>
              <a:rPr lang="en"/>
              <a:t> command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2-3 minutes to load single csv file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set up the database and ran the parsing in Google Cloud</a:t>
            </a:r>
            <a:endParaRPr/>
          </a:p>
        </p:txBody>
      </p:sp>
      <p:sp>
        <p:nvSpPr>
          <p:cNvPr id="341" name="Google Shape;341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10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revised (II)</a:t>
            </a:r>
            <a:endParaRPr/>
          </a:p>
        </p:txBody>
      </p:sp>
      <p:sp>
        <p:nvSpPr>
          <p:cNvPr id="347" name="Google Shape;347;p2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managed to optimize the parsing and loading part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Getting the data to suitable format was still hard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 is to group data by prefix and path and aggregate on timestamps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tried 3 different strategies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Load all files and group then (~21,5 billion rows)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After each dump (still ~40 million rows to group)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Line-by-line on inserting</a:t>
            </a:r>
            <a:endParaRPr/>
          </a:p>
        </p:txBody>
      </p:sp>
      <p:sp>
        <p:nvSpPr>
          <p:cNvPr id="348" name="Google Shape;348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11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revised (III)</a:t>
            </a:r>
            <a:endParaRPr/>
          </a:p>
        </p:txBody>
      </p:sp>
      <p:sp>
        <p:nvSpPr>
          <p:cNvPr id="354" name="Google Shape;354;p2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came up with 2 potential solutions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Process and group data in cluster to specific format before loading it to database</a:t>
            </a:r>
            <a:endParaRPr/>
          </a:p>
          <a:p>
            <a:pPr marL="1371600" lvl="2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Big data tools such as Spark or Flink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 horizontal scaling and process the data in-memory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chose the latter option due to time constraints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created python script that reads and parses the data in memory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Writes output as csv file consisting of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Runs on machine with 400GB of memory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Completes in 8 hours</a:t>
            </a:r>
            <a:endParaRPr/>
          </a:p>
        </p:txBody>
      </p:sp>
      <p:sp>
        <p:nvSpPr>
          <p:cNvPr id="355" name="Google Shape;355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12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to dump data (II)</a:t>
            </a:r>
            <a:endParaRPr/>
          </a:p>
        </p:txBody>
      </p:sp>
      <p:sp>
        <p:nvSpPr>
          <p:cNvPr id="361" name="Google Shape;361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13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2" name="Google Shape;3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538" y="1554600"/>
            <a:ext cx="5292925" cy="25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revised (IV) - Total steps</a:t>
            </a:r>
            <a:endParaRPr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Download dumps from RIPE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Parse dumps from MRT to csv format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Scale up hardware to parse data to desired format and write output to csv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Load the csv to database using Postgres </a:t>
            </a:r>
            <a:r>
              <a:rPr lang="en" i="1"/>
              <a:t>copy </a:t>
            </a:r>
            <a:r>
              <a:rPr lang="en"/>
              <a:t>command</a:t>
            </a:r>
            <a:endParaRPr/>
          </a:p>
        </p:txBody>
      </p:sp>
      <p:sp>
        <p:nvSpPr>
          <p:cNvPr id="369" name="Google Shape;369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14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</a:t>
            </a:r>
            <a:endParaRPr/>
          </a:p>
        </p:txBody>
      </p:sp>
      <p:sp>
        <p:nvSpPr>
          <p:cNvPr id="375" name="Google Shape;375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15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6" name="Google Shape;3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525" y="1246225"/>
            <a:ext cx="5014776" cy="38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criteria for interesting cases (I)</a:t>
            </a:r>
            <a:endParaRPr/>
          </a:p>
        </p:txBody>
      </p:sp>
      <p:sp>
        <p:nvSpPr>
          <p:cNvPr id="382" name="Google Shape;382;p2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computed additional fields based on the data we already have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prefix(nr_supernets) - Number of prefixes the current prefix is part of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prefix(is_local) - Filter out bogons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prefix_cidr(first_seen, last_seen, count_dates) - Find prefixes announced for short period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also added country codes for last_hop, announced_by from RIPE to interesting cases</a:t>
            </a:r>
            <a:endParaRPr/>
          </a:p>
        </p:txBody>
      </p:sp>
      <p:sp>
        <p:nvSpPr>
          <p:cNvPr id="383" name="Google Shape;383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16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criteria for interesting cases (II)</a:t>
            </a:r>
            <a:endParaRPr/>
          </a:p>
        </p:txBody>
      </p:sp>
      <p:sp>
        <p:nvSpPr>
          <p:cNvPr id="389" name="Google Shape;389;p2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Prefixes that are announced for at most 2 days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Remove local/ bogons prefixes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Remove prefixes that are subnets of others</a:t>
            </a:r>
            <a:endParaRPr/>
          </a:p>
        </p:txBody>
      </p:sp>
      <p:sp>
        <p:nvSpPr>
          <p:cNvPr id="390" name="Google Shape;390;p2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17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criteria for interesting cases (III)</a:t>
            </a:r>
            <a:endParaRPr/>
          </a:p>
        </p:txBody>
      </p:sp>
      <p:sp>
        <p:nvSpPr>
          <p:cNvPr id="396" name="Google Shape;396;p30"/>
          <p:cNvSpPr txBox="1">
            <a:spLocks noGrp="1"/>
          </p:cNvSpPr>
          <p:nvPr>
            <p:ph type="body" idx="1"/>
          </p:nvPr>
        </p:nvSpPr>
        <p:spPr>
          <a:xfrm>
            <a:off x="1120175" y="1152475"/>
            <a:ext cx="77121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Stats</a:t>
            </a:r>
            <a:endParaRPr sz="1100"/>
          </a:p>
          <a:p>
            <a:pPr marL="457200" marR="0" lvl="0" indent="-2984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Total unique 391 ASNs</a:t>
            </a:r>
            <a:endParaRPr sz="1100"/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Total unique 843 prefix cidr</a:t>
            </a:r>
            <a:endParaRPr sz="1100"/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199 unique cidr were announced by AS16509, Amazon and hence was not considered into evaluation</a:t>
            </a:r>
            <a:endParaRPr sz="1100"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600"/>
          </a:p>
          <a:p>
            <a:pPr marL="457200" lvl="0" indent="-2984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/>
              <a:t>Initial plan was to analyse based on the count of unique cidrs each ASN announced (evaluate the ones that announce the most), however, there were too many false positives.</a:t>
            </a:r>
            <a:endParaRPr sz="1100"/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/>
              <a:t>Picked 6 ASNs to manually analyse them for anomalies.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397" name="Google Shape;397;p3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18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table</a:t>
            </a:r>
            <a:endParaRPr/>
          </a:p>
        </p:txBody>
      </p:sp>
      <p:sp>
        <p:nvSpPr>
          <p:cNvPr id="403" name="Google Shape;403;p3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19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4" name="Google Shape;4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680" y="1597875"/>
            <a:ext cx="4021295" cy="33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 how internet routing works  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Analyse and explore data</a:t>
            </a:r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ANALYZED ASNs</a:t>
            </a:r>
            <a:endParaRPr sz="4800"/>
          </a:p>
        </p:txBody>
      </p:sp>
      <p:sp>
        <p:nvSpPr>
          <p:cNvPr id="410" name="Google Shape;410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20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AS47582 - Anson Network Services Limited (UK)</a:t>
            </a:r>
            <a:endParaRPr dirty="0"/>
          </a:p>
        </p:txBody>
      </p:sp>
      <p:sp>
        <p:nvSpPr>
          <p:cNvPr id="416" name="Google Shape;416;p33"/>
          <p:cNvSpPr txBox="1">
            <a:spLocks noGrp="1"/>
          </p:cNvSpPr>
          <p:nvPr>
            <p:ph type="body" idx="1"/>
          </p:nvPr>
        </p:nvSpPr>
        <p:spPr>
          <a:xfrm>
            <a:off x="744700" y="17417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Cloud service provider/ DDoS Mitigation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 a big range of prefixes, mostly in few days gap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Announcements made from China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52 prefix announcements in our database: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analysed randomly selected prefixes: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89.184.206.0/23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188.227.130.0/23 </a:t>
            </a:r>
            <a:endParaRPr/>
          </a:p>
        </p:txBody>
      </p:sp>
      <p:sp>
        <p:nvSpPr>
          <p:cNvPr id="417" name="Google Shape;417;p3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21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8" name="Google Shape;4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189" y="1810153"/>
            <a:ext cx="3166811" cy="33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323" y="2571750"/>
            <a:ext cx="1988602" cy="1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4200" y="2629933"/>
            <a:ext cx="1988600" cy="128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AS47582 - Anson Network Services Limited (UK)</a:t>
            </a:r>
            <a:endParaRPr dirty="0"/>
          </a:p>
        </p:txBody>
      </p:sp>
      <p:sp>
        <p:nvSpPr>
          <p:cNvPr id="426" name="Google Shape;426;p34"/>
          <p:cNvSpPr txBox="1">
            <a:spLocks noGrp="1"/>
          </p:cNvSpPr>
          <p:nvPr>
            <p:ph type="body" idx="1"/>
          </p:nvPr>
        </p:nvSpPr>
        <p:spPr>
          <a:xfrm>
            <a:off x="1303800" y="1900000"/>
            <a:ext cx="7030500" cy="30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89.184.206.0/23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AS206819 - Same Owner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Continuous announcement using other ASN</a:t>
            </a:r>
            <a:endParaRPr/>
          </a:p>
        </p:txBody>
      </p:sp>
      <p:sp>
        <p:nvSpPr>
          <p:cNvPr id="427" name="Google Shape;427;p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22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8" name="Google Shape;4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850" y="2462521"/>
            <a:ext cx="2230500" cy="13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600" y="1978875"/>
            <a:ext cx="4227525" cy="7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0920" y="2847520"/>
            <a:ext cx="2058200" cy="16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AS47582 - Anson Network Services Limited (UK)</a:t>
            </a:r>
            <a:endParaRPr dirty="0"/>
          </a:p>
        </p:txBody>
      </p:sp>
      <p:sp>
        <p:nvSpPr>
          <p:cNvPr id="436" name="Google Shape;436;p35"/>
          <p:cNvSpPr txBox="1">
            <a:spLocks noGrp="1"/>
          </p:cNvSpPr>
          <p:nvPr>
            <p:ph type="body" idx="1"/>
          </p:nvPr>
        </p:nvSpPr>
        <p:spPr>
          <a:xfrm>
            <a:off x="1303800" y="1825550"/>
            <a:ext cx="7030500" cy="28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188.227.130.0/23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AS206819 - Same Owner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Continuous announcement using other ASN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Possible DDoS Mitigation Strategy ?</a:t>
            </a:r>
            <a:endParaRPr/>
          </a:p>
        </p:txBody>
      </p:sp>
      <p:sp>
        <p:nvSpPr>
          <p:cNvPr id="437" name="Google Shape;437;p3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23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8" name="Google Shape;4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920" y="2466520"/>
            <a:ext cx="2058200" cy="16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850" y="2353700"/>
            <a:ext cx="1952300" cy="11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5323" y="1994238"/>
            <a:ext cx="526443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4750" y="2810900"/>
            <a:ext cx="1363625" cy="42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7142" y="3237748"/>
            <a:ext cx="1634658" cy="38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AS206164 - Reachable Network (Pty) LTD (DE)</a:t>
            </a:r>
            <a:endParaRPr/>
          </a:p>
        </p:txBody>
      </p:sp>
      <p:sp>
        <p:nvSpPr>
          <p:cNvPr id="448" name="Google Shape;448;p36"/>
          <p:cNvSpPr txBox="1">
            <a:spLocks noGrp="1"/>
          </p:cNvSpPr>
          <p:nvPr>
            <p:ph type="body" idx="1"/>
          </p:nvPr>
        </p:nvSpPr>
        <p:spPr>
          <a:xfrm>
            <a:off x="382850" y="1686025"/>
            <a:ext cx="8520600" cy="3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Consulting and Infrastructure Management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 a big range of prefixes, mostly in few days gap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Mediator between clients and all Regional Internet Registries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18 prefix announcements in our database: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analysed randomly selected prefixes: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171.22.101.0/24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45.95.241.0/24</a:t>
            </a:r>
            <a:endParaRPr sz="1400"/>
          </a:p>
        </p:txBody>
      </p:sp>
      <p:sp>
        <p:nvSpPr>
          <p:cNvPr id="449" name="Google Shape;449;p3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24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0" name="Google Shape;4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724" y="2319350"/>
            <a:ext cx="1401150" cy="12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25" y="2273313"/>
            <a:ext cx="1898100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500" y="1808382"/>
            <a:ext cx="3286500" cy="333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7625" y="2319350"/>
            <a:ext cx="1781850" cy="10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AS206164 - Reachable Network (Pty) LTD  (DE)</a:t>
            </a:r>
            <a:endParaRPr/>
          </a:p>
        </p:txBody>
      </p:sp>
      <p:sp>
        <p:nvSpPr>
          <p:cNvPr id="459" name="Google Shape;459;p37"/>
          <p:cNvSpPr txBox="1">
            <a:spLocks noGrp="1"/>
          </p:cNvSpPr>
          <p:nvPr>
            <p:ph type="body" idx="1"/>
          </p:nvPr>
        </p:nvSpPr>
        <p:spPr>
          <a:xfrm>
            <a:off x="311700" y="1609675"/>
            <a:ext cx="8520600" cy="3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171.22.101.0/24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m247.com, a network and cloud company based in the UK.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GTT, US based IP networks company (Started announcing /22 block)</a:t>
            </a:r>
            <a:endParaRPr sz="1400"/>
          </a:p>
        </p:txBody>
      </p:sp>
      <p:sp>
        <p:nvSpPr>
          <p:cNvPr id="460" name="Google Shape;460;p3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25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33" y="1930124"/>
            <a:ext cx="1887957" cy="126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825" y="3233981"/>
            <a:ext cx="2083463" cy="9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291" y="1930128"/>
            <a:ext cx="5565760" cy="72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810" y="2704233"/>
            <a:ext cx="1887958" cy="123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0645" y="2704244"/>
            <a:ext cx="1887958" cy="133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AS206164 - Reachable Network (Pty) LTD  (DE)</a:t>
            </a: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body" idx="1"/>
          </p:nvPr>
        </p:nvSpPr>
        <p:spPr>
          <a:xfrm>
            <a:off x="311700" y="1533475"/>
            <a:ext cx="8520600" cy="3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45.95.241.0/24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Owned by Maxozo BV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Announced as /16 earlier by AS6589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AS6589 - No info on Ripe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AS6589* - BTCPROD - Beneficial Technology, US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Possible Sale of prefix blocks ?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*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http://www.bgplookingglass.com</a:t>
            </a:r>
            <a:r>
              <a:rPr lang="en" sz="800">
                <a:solidFill>
                  <a:srgbClr val="000000"/>
                </a:solidFill>
              </a:rPr>
              <a:t>)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472" name="Google Shape;472;p3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26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3" name="Google Shape;4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938" y="1997790"/>
            <a:ext cx="1688419" cy="118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344" y="1884724"/>
            <a:ext cx="4502719" cy="47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0137" y="2448827"/>
            <a:ext cx="2031027" cy="212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AS12325 - IPv4 Management SRL (Romania) </a:t>
            </a:r>
            <a:endParaRPr/>
          </a:p>
        </p:txBody>
      </p:sp>
      <p:sp>
        <p:nvSpPr>
          <p:cNvPr id="481" name="Google Shape;481;p39"/>
          <p:cNvSpPr txBox="1">
            <a:spLocks noGrp="1"/>
          </p:cNvSpPr>
          <p:nvPr>
            <p:ph type="body" idx="1"/>
          </p:nvPr>
        </p:nvSpPr>
        <p:spPr>
          <a:xfrm>
            <a:off x="382850" y="1686025"/>
            <a:ext cx="8520600" cy="3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Domain registration and IP management services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 a big range of prefixes, mostly in few days gap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analysed randomly selected prefixes: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193.138.97.0/24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45.83.58.0/24</a:t>
            </a:r>
            <a:endParaRPr sz="1400"/>
          </a:p>
        </p:txBody>
      </p:sp>
      <p:sp>
        <p:nvSpPr>
          <p:cNvPr id="482" name="Google Shape;482;p3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27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3" name="Google Shape;4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375" y="2404201"/>
            <a:ext cx="2152814" cy="148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664" y="2681818"/>
            <a:ext cx="2000447" cy="71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403" y="1864341"/>
            <a:ext cx="3312097" cy="325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3734" y="3506936"/>
            <a:ext cx="1078379" cy="139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4186" y="1609825"/>
            <a:ext cx="2384125" cy="35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AS12325 - IPv4 Management SRL </a:t>
            </a:r>
            <a:endParaRPr/>
          </a:p>
        </p:txBody>
      </p:sp>
      <p:sp>
        <p:nvSpPr>
          <p:cNvPr id="493" name="Google Shape;493;p40"/>
          <p:cNvSpPr txBox="1">
            <a:spLocks noGrp="1"/>
          </p:cNvSpPr>
          <p:nvPr>
            <p:ph type="body" idx="1"/>
          </p:nvPr>
        </p:nvSpPr>
        <p:spPr>
          <a:xfrm>
            <a:off x="382850" y="1609825"/>
            <a:ext cx="8520600" cy="31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193.138.97.0/24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AS20668 - AQUA JUMP SRL =&gt; IPv4 Management SRL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AS208913, Mouk LLC (Netherlands)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Possible sale ?</a:t>
            </a:r>
            <a:endParaRPr sz="1400"/>
          </a:p>
        </p:txBody>
      </p:sp>
      <p:sp>
        <p:nvSpPr>
          <p:cNvPr id="494" name="Google Shape;494;p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28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5" name="Google Shape;4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895" y="1986695"/>
            <a:ext cx="2049894" cy="15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100" y="2553350"/>
            <a:ext cx="2099096" cy="1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973" y="1681400"/>
            <a:ext cx="5572424" cy="7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7450" y="2553350"/>
            <a:ext cx="2041627" cy="14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AS12325 - IPv4 Management SRL </a:t>
            </a:r>
            <a:endParaRPr/>
          </a:p>
        </p:txBody>
      </p:sp>
      <p:sp>
        <p:nvSpPr>
          <p:cNvPr id="504" name="Google Shape;504;p41"/>
          <p:cNvSpPr txBox="1">
            <a:spLocks noGrp="1"/>
          </p:cNvSpPr>
          <p:nvPr>
            <p:ph type="body" idx="1"/>
          </p:nvPr>
        </p:nvSpPr>
        <p:spPr>
          <a:xfrm>
            <a:off x="382850" y="1561500"/>
            <a:ext cx="8520600" cy="33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45.83.58.0/24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AS48955 =&gt; IPv4 Management SRL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Looks legit, possible sale of blocks/ management of blocks </a:t>
            </a:r>
            <a:endParaRPr sz="1400"/>
          </a:p>
        </p:txBody>
      </p:sp>
      <p:sp>
        <p:nvSpPr>
          <p:cNvPr id="505" name="Google Shape;505;p4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29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6" name="Google Shape;5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75" y="2810675"/>
            <a:ext cx="1995525" cy="9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25" y="2010200"/>
            <a:ext cx="1885950" cy="158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649" y="2177599"/>
            <a:ext cx="48558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7500" y="2810675"/>
            <a:ext cx="18859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995" y="2861475"/>
            <a:ext cx="1995527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routing - Border Gateway Protocol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Path vector protocol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TCP port 179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Exchanges routing information between autonomous systems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node stores the routing table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Actual routing path depends on many factors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Nodes exchange messages about changes in routes</a:t>
            </a:r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AS57129-OPTIBIT LLC (RUSSIA)</a:t>
            </a:r>
            <a:endParaRPr/>
          </a:p>
        </p:txBody>
      </p:sp>
      <p:sp>
        <p:nvSpPr>
          <p:cNvPr id="516" name="Google Shape;516;p42"/>
          <p:cNvSpPr txBox="1">
            <a:spLocks noGrp="1"/>
          </p:cNvSpPr>
          <p:nvPr>
            <p:ph type="body" idx="1"/>
          </p:nvPr>
        </p:nvSpPr>
        <p:spPr>
          <a:xfrm>
            <a:off x="1303800" y="13042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Cloud service provider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 a big range of prefixes, some constantly, some for short time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Rated as high Fraud Risk ISP by Scamalytics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4 Prefix announcements in our database:</a:t>
            </a:r>
            <a:endParaRPr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46.58.0.0/17</a:t>
            </a:r>
            <a:endParaRPr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124.242.0.0/16</a:t>
            </a:r>
            <a:endParaRPr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178.171.112.0/22</a:t>
            </a:r>
            <a:endParaRPr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98.9.128.0/17</a:t>
            </a:r>
            <a:endParaRPr/>
          </a:p>
        </p:txBody>
      </p:sp>
      <p:sp>
        <p:nvSpPr>
          <p:cNvPr id="517" name="Google Shape;517;p4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30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8" name="Google Shape;5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350" y="1881375"/>
            <a:ext cx="2817100" cy="32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AS57129-OPTIBIT LLC (RUSSIA)</a:t>
            </a:r>
            <a:endParaRPr/>
          </a:p>
        </p:txBody>
      </p:sp>
      <p:sp>
        <p:nvSpPr>
          <p:cNvPr id="524" name="Google Shape;524;p43"/>
          <p:cNvSpPr txBox="1">
            <a:spLocks noGrp="1"/>
          </p:cNvSpPr>
          <p:nvPr>
            <p:ph type="body" idx="1"/>
          </p:nvPr>
        </p:nvSpPr>
        <p:spPr>
          <a:xfrm>
            <a:off x="251300" y="1284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46.58.0.0/17</a:t>
            </a:r>
            <a:endParaRPr u="sng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u="sng"/>
          </a:p>
        </p:txBody>
      </p:sp>
      <p:sp>
        <p:nvSpPr>
          <p:cNvPr id="525" name="Google Shape;525;p4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31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6" name="Google Shape;5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0670"/>
            <a:ext cx="2960525" cy="19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000" y="1132275"/>
            <a:ext cx="2109825" cy="24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900" y="1132263"/>
            <a:ext cx="1797150" cy="24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450" y="3818575"/>
            <a:ext cx="4996175" cy="10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AS57129-OPTIBIT LLC (RUSSIA)</a:t>
            </a:r>
            <a:endParaRPr/>
          </a:p>
        </p:txBody>
      </p:sp>
      <p:sp>
        <p:nvSpPr>
          <p:cNvPr id="535" name="Google Shape;535;p4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98.9.128.0/17</a:t>
            </a:r>
            <a:endParaRPr u="sng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Unallocated block?</a:t>
            </a:r>
            <a:endParaRPr/>
          </a:p>
        </p:txBody>
      </p:sp>
      <p:sp>
        <p:nvSpPr>
          <p:cNvPr id="536" name="Google Shape;536;p4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32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37" name="Google Shape;5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949" y="1332825"/>
            <a:ext cx="2344946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163" y="3168550"/>
            <a:ext cx="64674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AS57129-OPTIBIT LLC (RUSSIA)</a:t>
            </a:r>
            <a:endParaRPr/>
          </a:p>
        </p:txBody>
      </p:sp>
      <p:sp>
        <p:nvSpPr>
          <p:cNvPr id="544" name="Google Shape;544;p45"/>
          <p:cNvSpPr txBox="1">
            <a:spLocks noGrp="1"/>
          </p:cNvSpPr>
          <p:nvPr>
            <p:ph type="body" idx="1"/>
          </p:nvPr>
        </p:nvSpPr>
        <p:spPr>
          <a:xfrm>
            <a:off x="1303800" y="139512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178.171.112.0/22</a:t>
            </a:r>
            <a:endParaRPr/>
          </a:p>
        </p:txBody>
      </p:sp>
      <p:sp>
        <p:nvSpPr>
          <p:cNvPr id="545" name="Google Shape;545;p4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33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46" name="Google Shape;5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50" y="1961675"/>
            <a:ext cx="4134149" cy="199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475" y="1961673"/>
            <a:ext cx="4415800" cy="221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AS57129-OPTIBIT LLC (RUSSIA)</a:t>
            </a:r>
            <a:endParaRPr/>
          </a:p>
        </p:txBody>
      </p:sp>
      <p:sp>
        <p:nvSpPr>
          <p:cNvPr id="553" name="Google Shape;553;p46"/>
          <p:cNvSpPr txBox="1">
            <a:spLocks noGrp="1"/>
          </p:cNvSpPr>
          <p:nvPr>
            <p:ph type="body" idx="1"/>
          </p:nvPr>
        </p:nvSpPr>
        <p:spPr>
          <a:xfrm>
            <a:off x="1303800" y="13042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124.242.0.0/16</a:t>
            </a:r>
            <a:endParaRPr u="sng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u="sng"/>
          </a:p>
        </p:txBody>
      </p:sp>
      <p:sp>
        <p:nvSpPr>
          <p:cNvPr id="554" name="Google Shape;554;p4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34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55" name="Google Shape;555;p46"/>
          <p:cNvPicPr preferRelativeResize="0"/>
          <p:nvPr/>
        </p:nvPicPr>
        <p:blipFill rotWithShape="1">
          <a:blip r:embed="rId3">
            <a:alphaModFix/>
          </a:blip>
          <a:srcRect r="25622" b="35367"/>
          <a:stretch/>
        </p:blipFill>
        <p:spPr>
          <a:xfrm>
            <a:off x="616650" y="1863300"/>
            <a:ext cx="4077174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6"/>
          <p:cNvPicPr preferRelativeResize="0"/>
          <p:nvPr/>
        </p:nvPicPr>
        <p:blipFill rotWithShape="1">
          <a:blip r:embed="rId4">
            <a:alphaModFix/>
          </a:blip>
          <a:srcRect t="4933"/>
          <a:stretch/>
        </p:blipFill>
        <p:spPr>
          <a:xfrm>
            <a:off x="2257800" y="3407550"/>
            <a:ext cx="5920407" cy="14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AS135091-POSSIBLY LIZARDS (SINGAPORE)</a:t>
            </a:r>
            <a:endParaRPr/>
          </a:p>
        </p:txBody>
      </p:sp>
      <p:sp>
        <p:nvSpPr>
          <p:cNvPr id="562" name="Google Shape;562;p47"/>
          <p:cNvSpPr txBox="1">
            <a:spLocks noGrp="1"/>
          </p:cNvSpPr>
          <p:nvPr>
            <p:ph type="body" idx="1"/>
          </p:nvPr>
        </p:nvSpPr>
        <p:spPr>
          <a:xfrm>
            <a:off x="311700" y="1685875"/>
            <a:ext cx="358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Registered in UK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announced same prefix as Optibit, but in 2018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 many prefixes they don’t own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63" name="Google Shape;563;p4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35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4" name="Google Shape;5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300" y="1170125"/>
            <a:ext cx="337644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775" y="3065775"/>
            <a:ext cx="3246525" cy="185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AS135091-POSSIBLY LIZARDS (SINGAPORE)</a:t>
            </a:r>
            <a:endParaRPr/>
          </a:p>
        </p:txBody>
      </p:sp>
      <p:sp>
        <p:nvSpPr>
          <p:cNvPr id="571" name="Google Shape;571;p4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160.188.0.0/16</a:t>
            </a:r>
            <a:endParaRPr u="sng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Okuma Corporation (Japan)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152.147.0.0/16</a:t>
            </a:r>
            <a:endParaRPr u="sng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Housing Vic (Australia)</a:t>
            </a:r>
            <a:endParaRPr/>
          </a:p>
        </p:txBody>
      </p:sp>
      <p:sp>
        <p:nvSpPr>
          <p:cNvPr id="572" name="Google Shape;572;p4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36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3" name="Google Shape;5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475" y="1777025"/>
            <a:ext cx="5521275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525" y="2779225"/>
            <a:ext cx="6114475" cy="18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9"/>
          <p:cNvSpPr txBox="1">
            <a:spLocks noGrp="1"/>
          </p:cNvSpPr>
          <p:nvPr>
            <p:ph type="title"/>
          </p:nvPr>
        </p:nvSpPr>
        <p:spPr>
          <a:xfrm>
            <a:off x="1234150" y="796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AS135091-POSSIBLY LIZARDS (SINGAPORE)</a:t>
            </a:r>
            <a:endParaRPr/>
          </a:p>
        </p:txBody>
      </p:sp>
      <p:sp>
        <p:nvSpPr>
          <p:cNvPr id="580" name="Google Shape;580;p49"/>
          <p:cNvSpPr txBox="1">
            <a:spLocks noGrp="1"/>
          </p:cNvSpPr>
          <p:nvPr>
            <p:ph type="body" idx="1"/>
          </p:nvPr>
        </p:nvSpPr>
        <p:spPr>
          <a:xfrm>
            <a:off x="511700" y="1578975"/>
            <a:ext cx="2426100" cy="32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42.131.0.0/16</a:t>
            </a:r>
            <a:endParaRPr u="sng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NorthStar (China)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116.78.0.0/16</a:t>
            </a:r>
            <a:endParaRPr u="sng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China Unicom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81" name="Google Shape;581;p4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37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2" name="Google Shape;5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325" y="1458638"/>
            <a:ext cx="644842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700" y="3569775"/>
            <a:ext cx="57340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AS27884-CABLECOLOR S.A. (HONDURAS)</a:t>
            </a:r>
            <a:endParaRPr/>
          </a:p>
        </p:txBody>
      </p:sp>
      <p:sp>
        <p:nvSpPr>
          <p:cNvPr id="589" name="Google Shape;589;p5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Telecommunication company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Looks like a legit Internet provider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regularly announce addresses they own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day they announced many prefixes they don’t own</a:t>
            </a:r>
            <a:endParaRPr/>
          </a:p>
        </p:txBody>
      </p:sp>
      <p:sp>
        <p:nvSpPr>
          <p:cNvPr id="590" name="Google Shape;590;p5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38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AS27884-CABLECOLOR S.A. (HONDURAS)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1"/>
          <p:cNvSpPr txBox="1">
            <a:spLocks noGrp="1"/>
          </p:cNvSpPr>
          <p:nvPr>
            <p:ph type="body" idx="1"/>
          </p:nvPr>
        </p:nvSpPr>
        <p:spPr>
          <a:xfrm>
            <a:off x="301675" y="1597875"/>
            <a:ext cx="360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21th June 2019 they announce many prefixes from 131.x.x.x to 190.x.x.x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These prefixes are not owned by same company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97" name="Google Shape;597;p5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39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8" name="Google Shape;5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675" y="1209705"/>
            <a:ext cx="3397625" cy="393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 datasets</a:t>
            </a:r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Collected by RIPE from 25 different locations around the globe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 information in MRT format (binary)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Update messages are dumped every 5 minutes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 routing table is dumped 3 times a day (every 6 hours)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selected the node located in Amsterdam</a:t>
            </a:r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attention!</a:t>
            </a:r>
            <a:endParaRPr/>
          </a:p>
        </p:txBody>
      </p:sp>
      <p:sp>
        <p:nvSpPr>
          <p:cNvPr id="604" name="Google Shape;604;p5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CODE &amp; REPORT: </a:t>
            </a:r>
            <a:r>
              <a:rPr lang="en" u="sng">
                <a:solidFill>
                  <a:srgbClr val="FFFFFF"/>
                </a:solidFill>
                <a:hlinkClick r:id="rId3"/>
              </a:rPr>
              <a:t>https://github.com/vahurvar/bgp-parser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 database from 6 months of data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analysis and investigation of possible prefix hijacks</a:t>
            </a:r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5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RIPE RIS Data</a:t>
            </a:r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 months of data 3*30*6 = 540 dumps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Period May to October of 2019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BGP protocol has many attributes (10+)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selected: 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PREFIX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AS_PATH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TIME</a:t>
            </a: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6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data parsing procedure</a:t>
            </a:r>
            <a:endParaRPr/>
          </a:p>
        </p:txBody>
      </p:sp>
      <p:sp>
        <p:nvSpPr>
          <p:cNvPr id="319" name="Google Shape;319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Postgres database in Docker - supports </a:t>
            </a:r>
            <a:r>
              <a:rPr lang="en" i="1"/>
              <a:t>cidr </a:t>
            </a:r>
            <a:r>
              <a:rPr lang="en"/>
              <a:t>data type and operations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Libbgpdump to convert MRT dump to csv file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Java app to parse csv and batch inserts to database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One thread reads and parses file (removes other attributes and IPV6)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Multiple threads batch insert the data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Organize the data to suitable format with SQL queries</a:t>
            </a:r>
            <a:endParaRPr/>
          </a:p>
        </p:txBody>
      </p:sp>
      <p:sp>
        <p:nvSpPr>
          <p:cNvPr id="320" name="Google Shape;320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7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to dump data (I)</a:t>
            </a:r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8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7" name="Google Shape;3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763" y="1183925"/>
            <a:ext cx="6326475" cy="32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initial approach</a:t>
            </a:r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Libbgpdump parsing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Slow ~10 minutes per dump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Lot’s of redundant data - all fields and also IPV6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Storage - ~2.2GB dump, but ~5GB raw data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Java parser was not fast enough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~20 minutes per file (540 * 20 minutes = one week!)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Organizing </a:t>
            </a:r>
            <a:endParaRPr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Each dump has ~40 million lines -&gt; 21,5 billion lines total</a:t>
            </a:r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1340</Words>
  <Application>Microsoft Macintosh PowerPoint</Application>
  <PresentationFormat>On-screen Show (16:9)</PresentationFormat>
  <Paragraphs>274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Nunito</vt:lpstr>
      <vt:lpstr>Maven Pro</vt:lpstr>
      <vt:lpstr>Momentum</vt:lpstr>
      <vt:lpstr>BGP anomalies identification and analysis</vt:lpstr>
      <vt:lpstr>Project objectives</vt:lpstr>
      <vt:lpstr>Internet routing - Border Gateway Protocol  </vt:lpstr>
      <vt:lpstr>RIS datasets</vt:lpstr>
      <vt:lpstr>Next Steps</vt:lpstr>
      <vt:lpstr>RIPE RIS Data</vt:lpstr>
      <vt:lpstr>Initial data parsing procedure</vt:lpstr>
      <vt:lpstr>Table to dump data (I)</vt:lpstr>
      <vt:lpstr>Issues with initial approach</vt:lpstr>
      <vt:lpstr>Parsing revised (I) </vt:lpstr>
      <vt:lpstr>Parsing revised (II)</vt:lpstr>
      <vt:lpstr>Parsing revised (III)</vt:lpstr>
      <vt:lpstr>Table to dump data (II)</vt:lpstr>
      <vt:lpstr>Parsing revised (IV) - Total steps</vt:lpstr>
      <vt:lpstr>Database schema</vt:lpstr>
      <vt:lpstr>Selection criteria for interesting cases (I)</vt:lpstr>
      <vt:lpstr>Selection criteria for interesting cases (II)</vt:lpstr>
      <vt:lpstr>Selection criteria for interesting cases (III)</vt:lpstr>
      <vt:lpstr>Selection table</vt:lpstr>
      <vt:lpstr>ANALYZED ASNs</vt:lpstr>
      <vt:lpstr>AS47582 - Anson Network Services Limited (UK)</vt:lpstr>
      <vt:lpstr>AS47582 - Anson Network Services Limited (UK)</vt:lpstr>
      <vt:lpstr>AS47582 - Anson Network Services Limited (UK)</vt:lpstr>
      <vt:lpstr>AS206164 - Reachable Network (Pty) LTD (DE)</vt:lpstr>
      <vt:lpstr>AS206164 - Reachable Network (Pty) LTD  (DE)</vt:lpstr>
      <vt:lpstr>AS206164 - Reachable Network (Pty) LTD  (DE)</vt:lpstr>
      <vt:lpstr>AS12325 - IPv4 Management SRL (Romania) </vt:lpstr>
      <vt:lpstr>AS12325 - IPv4 Management SRL </vt:lpstr>
      <vt:lpstr>AS12325 - IPv4 Management SRL </vt:lpstr>
      <vt:lpstr>AS57129-OPTIBIT LLC (RUSSIA)</vt:lpstr>
      <vt:lpstr>AS57129-OPTIBIT LLC (RUSSIA)</vt:lpstr>
      <vt:lpstr>AS57129-OPTIBIT LLC (RUSSIA)</vt:lpstr>
      <vt:lpstr>AS57129-OPTIBIT LLC (RUSSIA)</vt:lpstr>
      <vt:lpstr>AS57129-OPTIBIT LLC (RUSSIA)</vt:lpstr>
      <vt:lpstr>AS135091-POSSIBLY LIZARDS (SINGAPORE)</vt:lpstr>
      <vt:lpstr>AS135091-POSSIBLY LIZARDS (SINGAPORE)</vt:lpstr>
      <vt:lpstr>AS135091-POSSIBLY LIZARDS (SINGAPORE)</vt:lpstr>
      <vt:lpstr>AS27884-CABLECOLOR S.A. (HONDURAS)</vt:lpstr>
      <vt:lpstr>AS27884-CABLECOLOR S.A. (HONDURAS) 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BGP anomalies identification and analysis</dc:title>
  <cp:lastModifiedBy>Varris, V. (Vahur, Student M-CS)</cp:lastModifiedBy>
  <cp:revision>1</cp:revision>
  <dcterms:modified xsi:type="dcterms:W3CDTF">2020-02-13T13:26:00Z</dcterms:modified>
</cp:coreProperties>
</file>